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EC799B-7556-40D2-B94C-E0D9495DE39F}">
  <a:tblStyle styleId="{37EC799B-7556-40D2-B94C-E0D9495DE3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chalmers.se/~richajo/dit865/files/gb_explainer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331589f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331589f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31297a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331297a8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plotted the importance of the features and we discovered the following top 6 predictors…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sanity check confirms our expectations: The most popular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4a1f63e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4a1f63e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31589f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31589f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331589f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331589f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31589ff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31589ff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d9eac3a7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d9eac3a7_1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31297a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31297a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Approach: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will use the Yelp Dataset to mine restaurant reviews.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519d98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519d98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34a1f63e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34a1f63e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331589f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331589f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data to restaurant category and within a 5 mile radius from the university campus.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geopy to calculate distance between university and business.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331589f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331589f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4a1f63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4a1f63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34a1f63e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34a1f63e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learning about our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string was converted into integer values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331589ff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331589ff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little hard to explain in one minute, but here it goes.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http://www.cse.chalmers.se/~richajo/dit865/files/gb_explainer.pdf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1195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Yelp Data: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Best For-Student Restaurant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3000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Alan Fernandez, Guangxin Hu, Luke Buquicchio, Ruonan Feng, Wenhan Ji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4821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3050"/>
            <a:ext cx="4150413" cy="265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450" y="1383050"/>
            <a:ext cx="4843555" cy="2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l="933" t="2181" r="766" b="1739"/>
          <a:stretch/>
        </p:blipFill>
        <p:spPr>
          <a:xfrm>
            <a:off x="1168775" y="271300"/>
            <a:ext cx="6806450" cy="3797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23"/>
          <p:cNvGraphicFramePr/>
          <p:nvPr/>
        </p:nvGraphicFramePr>
        <p:xfrm>
          <a:off x="355725" y="4453275"/>
          <a:ext cx="8432550" cy="609570"/>
        </p:xfrm>
        <a:graphic>
          <a:graphicData uri="http://schemas.openxmlformats.org/drawingml/2006/table">
            <a:tbl>
              <a:tblPr>
                <a:noFill/>
                <a:tableStyleId>{37EC799B-7556-40D2-B94C-E0D9495DE39F}</a:tableStyleId>
              </a:tblPr>
              <a:tblGrid>
                <a:gridCol w="140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5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Review</a:t>
                      </a:r>
                      <a:br>
                        <a:rPr lang="en"/>
                      </a:br>
                      <a:r>
                        <a:rPr lang="en"/>
                        <a:t>Count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Noise</a:t>
                      </a:r>
                      <a:br>
                        <a:rPr lang="en"/>
                      </a:br>
                      <a:r>
                        <a:rPr lang="en"/>
                        <a:t>Level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Bike</a:t>
                      </a:r>
                      <a:br>
                        <a:rPr lang="en"/>
                      </a:br>
                      <a:r>
                        <a:rPr lang="en"/>
                        <a:t> Parking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Outdoor Seating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Stars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262050"/>
            <a:ext cx="38862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50" y="1262050"/>
            <a:ext cx="38862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5">
            <a:alphaModFix/>
          </a:blip>
          <a:srcRect t="17669" b="16079"/>
          <a:stretch/>
        </p:blipFill>
        <p:spPr>
          <a:xfrm>
            <a:off x="781338" y="3881424"/>
            <a:ext cx="3219825" cy="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l="6990" t="32394" r="6817" b="28796"/>
          <a:stretch/>
        </p:blipFill>
        <p:spPr>
          <a:xfrm>
            <a:off x="5759937" y="4018713"/>
            <a:ext cx="1806025" cy="8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659700" y="473583"/>
            <a:ext cx="7824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Number of Restaurants vs Check-ins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56" y="2576628"/>
            <a:ext cx="3088180" cy="2126998"/>
          </a:xfrm>
          <a:prstGeom prst="rect">
            <a:avLst/>
          </a:prstGeom>
        </p:spPr>
      </p:pic>
      <p:pic>
        <p:nvPicPr>
          <p:cNvPr id="6" name="图片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60" y="138545"/>
            <a:ext cx="2968229" cy="218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6" y="2632683"/>
            <a:ext cx="3055093" cy="2070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56" y="167660"/>
            <a:ext cx="3088180" cy="2126999"/>
          </a:xfrm>
          <a:prstGeom prst="rect">
            <a:avLst/>
          </a:prstGeom>
        </p:spPr>
      </p:pic>
      <p:pic>
        <p:nvPicPr>
          <p:cNvPr id="9" name="Google Shape;149;p24"/>
          <p:cNvPicPr preferRelativeResize="0"/>
          <p:nvPr/>
        </p:nvPicPr>
        <p:blipFill rotWithShape="1">
          <a:blip r:embed="rId6">
            <a:alphaModFix/>
          </a:blip>
          <a:srcRect t="17669" b="16079"/>
          <a:stretch/>
        </p:blipFill>
        <p:spPr>
          <a:xfrm>
            <a:off x="2027560" y="4625488"/>
            <a:ext cx="936626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/>
          <p:cNvPicPr preferRelativeResize="0"/>
          <p:nvPr/>
        </p:nvPicPr>
        <p:blipFill rotWithShape="1">
          <a:blip r:embed="rId7">
            <a:alphaModFix/>
          </a:blip>
          <a:srcRect l="6990" t="32394" r="6817" b="28796"/>
          <a:stretch/>
        </p:blipFill>
        <p:spPr>
          <a:xfrm>
            <a:off x="2082218" y="2185749"/>
            <a:ext cx="827311" cy="33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5;p26"/>
          <p:cNvPicPr preferRelativeResize="0"/>
          <p:nvPr/>
        </p:nvPicPr>
        <p:blipFill rotWithShape="1">
          <a:blip r:embed="rId8">
            <a:alphaModFix/>
          </a:blip>
          <a:srcRect l="13420" t="38770" r="12919" b="35745"/>
          <a:stretch/>
        </p:blipFill>
        <p:spPr>
          <a:xfrm>
            <a:off x="6016095" y="2218371"/>
            <a:ext cx="1042795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8556" y="4583749"/>
            <a:ext cx="725980" cy="38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0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88" y="1157107"/>
            <a:ext cx="5539025" cy="38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59700" y="473583"/>
            <a:ext cx="7824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Star Rating vs. Total Check-ins 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r="2752"/>
          <a:stretch/>
        </p:blipFill>
        <p:spPr>
          <a:xfrm>
            <a:off x="110150" y="955100"/>
            <a:ext cx="4243700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r="2752"/>
          <a:stretch/>
        </p:blipFill>
        <p:spPr>
          <a:xfrm>
            <a:off x="4704450" y="955100"/>
            <a:ext cx="4243700" cy="300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5">
            <a:alphaModFix/>
          </a:blip>
          <a:srcRect t="17669" b="16079"/>
          <a:stretch/>
        </p:blipFill>
        <p:spPr>
          <a:xfrm>
            <a:off x="5070200" y="3778613"/>
            <a:ext cx="3512199" cy="1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6">
            <a:alphaModFix/>
          </a:blip>
          <a:srcRect l="13420" t="38770" r="12919" b="35745"/>
          <a:stretch/>
        </p:blipFill>
        <p:spPr>
          <a:xfrm>
            <a:off x="391150" y="4218200"/>
            <a:ext cx="3681702" cy="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1493133" y="68600"/>
            <a:ext cx="5331932" cy="5006322"/>
            <a:chOff x="2256567" y="677103"/>
            <a:chExt cx="4036590" cy="3941676"/>
          </a:xfrm>
        </p:grpSpPr>
        <p:sp>
          <p:nvSpPr>
            <p:cNvPr id="171" name="Google Shape;171;p27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 rot="-6597556">
              <a:off x="2564128" y="2133318"/>
              <a:ext cx="923680" cy="93421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7"/>
          <p:cNvGrpSpPr/>
          <p:nvPr/>
        </p:nvGrpSpPr>
        <p:grpSpPr>
          <a:xfrm>
            <a:off x="4386732" y="1514815"/>
            <a:ext cx="3223260" cy="3099298"/>
            <a:chOff x="4447194" y="1815766"/>
            <a:chExt cx="2440200" cy="2440200"/>
          </a:xfrm>
        </p:grpSpPr>
        <p:sp>
          <p:nvSpPr>
            <p:cNvPr id="178" name="Google Shape;178;p27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Distance</a:t>
              </a:r>
              <a:endParaRPr sz="2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7"/>
          <p:cNvGrpSpPr/>
          <p:nvPr/>
        </p:nvGrpSpPr>
        <p:grpSpPr>
          <a:xfrm>
            <a:off x="3224504" y="953767"/>
            <a:ext cx="2040875" cy="1907038"/>
            <a:chOff x="3490737" y="1374053"/>
            <a:chExt cx="1423800" cy="1423800"/>
          </a:xfrm>
        </p:grpSpPr>
        <p:sp>
          <p:nvSpPr>
            <p:cNvPr id="181" name="Google Shape;181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Stars</a:t>
              </a:r>
              <a:endPara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7"/>
          <p:cNvGrpSpPr/>
          <p:nvPr/>
        </p:nvGrpSpPr>
        <p:grpSpPr>
          <a:xfrm>
            <a:off x="2682918" y="2957960"/>
            <a:ext cx="1880694" cy="1808602"/>
            <a:chOff x="644203" y="3718814"/>
            <a:chExt cx="1498800" cy="1498800"/>
          </a:xfrm>
        </p:grpSpPr>
        <p:sp>
          <p:nvSpPr>
            <p:cNvPr id="184" name="Google Shape;184;p27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Bike Racks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7"/>
          <p:cNvGrpSpPr/>
          <p:nvPr/>
        </p:nvGrpSpPr>
        <p:grpSpPr>
          <a:xfrm>
            <a:off x="6289860" y="720744"/>
            <a:ext cx="1361010" cy="1308615"/>
            <a:chOff x="3490737" y="1374053"/>
            <a:chExt cx="1423800" cy="1423800"/>
          </a:xfrm>
        </p:grpSpPr>
        <p:sp>
          <p:nvSpPr>
            <p:cNvPr id="187" name="Google Shape;187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Price Level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27"/>
          <p:cNvSpPr txBox="1"/>
          <p:nvPr/>
        </p:nvSpPr>
        <p:spPr>
          <a:xfrm>
            <a:off x="1819911" y="1878136"/>
            <a:ext cx="13875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Noise Level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11700" y="14723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75" y="1472363"/>
            <a:ext cx="1844876" cy="1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875" y="1472387"/>
            <a:ext cx="1769650" cy="1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950" y="3264775"/>
            <a:ext cx="1979748" cy="1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500" y="3264775"/>
            <a:ext cx="1606214" cy="15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3363" y="70201"/>
            <a:ext cx="1844876" cy="18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960600"/>
            <a:ext cx="8520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 Yelp Restaurant Review Data to Identify the Key Characteristics of Restaurants That Serve Students.</a:t>
            </a:r>
            <a:endParaRPr sz="2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50" y="2498147"/>
            <a:ext cx="4181502" cy="20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66975" y="244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666666"/>
                </a:solidFill>
                <a:latin typeface="STHeiti"/>
                <a:ea typeface="STHeiti"/>
                <a:cs typeface="STHeiti"/>
                <a:sym typeface="STHeiti"/>
              </a:rPr>
              <a:t>Interview</a:t>
            </a:r>
            <a:endParaRPr sz="6000" b="1">
              <a:solidFill>
                <a:srgbClr val="666666"/>
              </a:solidFill>
              <a:latin typeface="STHeiti"/>
              <a:ea typeface="STHeiti"/>
              <a:cs typeface="STHeiti"/>
              <a:sym typeface="STHeiti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0375"/>
            <a:ext cx="1844876" cy="1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50" y="2561825"/>
            <a:ext cx="1769650" cy="1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375" y="2702450"/>
            <a:ext cx="1979748" cy="17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6525" y="2702450"/>
            <a:ext cx="1606214" cy="1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93125" y="1526525"/>
            <a:ext cx="1606200" cy="1035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Attire</a:t>
            </a:r>
            <a:endParaRPr sz="2000"/>
          </a:p>
        </p:txBody>
      </p:sp>
      <p:sp>
        <p:nvSpPr>
          <p:cNvPr id="77" name="Google Shape;77;p15"/>
          <p:cNvSpPr/>
          <p:nvPr/>
        </p:nvSpPr>
        <p:spPr>
          <a:xfrm>
            <a:off x="1926638" y="1344925"/>
            <a:ext cx="1606200" cy="1035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Outdoor Seating</a:t>
            </a:r>
            <a:endParaRPr sz="2000"/>
          </a:p>
        </p:txBody>
      </p:sp>
      <p:sp>
        <p:nvSpPr>
          <p:cNvPr id="78" name="Google Shape;78;p15"/>
          <p:cNvSpPr/>
          <p:nvPr/>
        </p:nvSpPr>
        <p:spPr>
          <a:xfrm>
            <a:off x="3660175" y="1470225"/>
            <a:ext cx="1606200" cy="1035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Alcohol</a:t>
            </a:r>
            <a:endParaRPr sz="2200"/>
          </a:p>
        </p:txBody>
      </p:sp>
      <p:sp>
        <p:nvSpPr>
          <p:cNvPr id="79" name="Google Shape;79;p15"/>
          <p:cNvSpPr/>
          <p:nvPr/>
        </p:nvSpPr>
        <p:spPr>
          <a:xfrm>
            <a:off x="5393700" y="1526525"/>
            <a:ext cx="1606200" cy="1035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Ratings</a:t>
            </a:r>
            <a:endParaRPr sz="2000" dirty="0"/>
          </a:p>
        </p:txBody>
      </p:sp>
      <p:sp>
        <p:nvSpPr>
          <p:cNvPr id="80" name="Google Shape;80;p15"/>
          <p:cNvSpPr/>
          <p:nvPr/>
        </p:nvSpPr>
        <p:spPr>
          <a:xfrm>
            <a:off x="7127225" y="1585075"/>
            <a:ext cx="1606200" cy="10353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Noisy</a:t>
            </a:r>
            <a:endParaRPr sz="22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4175" y="2428913"/>
            <a:ext cx="1844876" cy="18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12035" t="37883" r="15025" b="5363"/>
          <a:stretch/>
        </p:blipFill>
        <p:spPr>
          <a:xfrm>
            <a:off x="989825" y="727450"/>
            <a:ext cx="7164349" cy="36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6917850" y="1182898"/>
            <a:ext cx="401400" cy="38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221488" y="1466575"/>
            <a:ext cx="401400" cy="38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003450" y="1849844"/>
            <a:ext cx="401400" cy="38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2400927" y="3016236"/>
            <a:ext cx="401400" cy="380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800" y="3501551"/>
            <a:ext cx="3512199" cy="16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l="6990" t="32394" r="6817" b="28796"/>
          <a:stretch/>
        </p:blipFill>
        <p:spPr>
          <a:xfrm>
            <a:off x="7129100" y="2799650"/>
            <a:ext cx="1806025" cy="8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l="13420" t="38770" r="12919" b="35745"/>
          <a:stretch/>
        </p:blipFill>
        <p:spPr>
          <a:xfrm>
            <a:off x="84500" y="79200"/>
            <a:ext cx="3681702" cy="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94" y="3903480"/>
            <a:ext cx="2113025" cy="113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2" idx="0"/>
            <a:endCxn id="87" idx="5"/>
          </p:cNvCxnSpPr>
          <p:nvPr/>
        </p:nvCxnSpPr>
        <p:spPr>
          <a:xfrm rot="10800000">
            <a:off x="7260513" y="1507250"/>
            <a:ext cx="771600" cy="12924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endCxn id="88" idx="5"/>
          </p:cNvCxnSpPr>
          <p:nvPr/>
        </p:nvCxnSpPr>
        <p:spPr>
          <a:xfrm rot="10800000">
            <a:off x="6564105" y="1791011"/>
            <a:ext cx="607200" cy="22329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stCxn id="93" idx="2"/>
            <a:endCxn id="89" idx="2"/>
          </p:cNvCxnSpPr>
          <p:nvPr/>
        </p:nvCxnSpPr>
        <p:spPr>
          <a:xfrm>
            <a:off x="1925351" y="727450"/>
            <a:ext cx="4078200" cy="13125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6"/>
          <p:cNvCxnSpPr>
            <a:endCxn id="90" idx="3"/>
          </p:cNvCxnSpPr>
          <p:nvPr/>
        </p:nvCxnSpPr>
        <p:spPr>
          <a:xfrm rot="10800000" flipH="1">
            <a:off x="1880110" y="3340671"/>
            <a:ext cx="579600" cy="7257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375" y="0"/>
            <a:ext cx="6159251" cy="50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Business Category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l="13446" t="5916" r="17805" b="8217"/>
          <a:stretch/>
        </p:blipFill>
        <p:spPr>
          <a:xfrm>
            <a:off x="3411050" y="1017725"/>
            <a:ext cx="2321900" cy="38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Restaurants Around U of Toronto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t="4388"/>
          <a:stretch/>
        </p:blipFill>
        <p:spPr>
          <a:xfrm>
            <a:off x="2383350" y="1123350"/>
            <a:ext cx="4377300" cy="38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75" y="0"/>
            <a:ext cx="5813876" cy="50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2285850" y="1774350"/>
            <a:ext cx="2503200" cy="274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285850" y="2813925"/>
            <a:ext cx="3787200" cy="274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285850" y="3369125"/>
            <a:ext cx="4325700" cy="475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Model: Gradient Boosting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 of decision trees (works with regression or classification)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Iteratively add new decision trees based on the mistakes of the previous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“mistakes” of the previous trees are with respect to a loss function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Commonly Mean Squared Error</a:t>
            </a:r>
            <a:br>
              <a:rPr lang="en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Optimizes loss function the same way as gradient descent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210</Words>
  <Application>Microsoft Office PowerPoint</Application>
  <PresentationFormat>On-screen Show (16:9)</PresentationFormat>
  <Paragraphs>47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STHeiti</vt:lpstr>
      <vt:lpstr>Roboto</vt:lpstr>
      <vt:lpstr>Arial</vt:lpstr>
      <vt:lpstr>Proxima Nova</vt:lpstr>
      <vt:lpstr>Spearmint</vt:lpstr>
      <vt:lpstr>Mining Yelp Data:  Creating the Best For-Student Restaurant</vt:lpstr>
      <vt:lpstr>PowerPoint Presentation</vt:lpstr>
      <vt:lpstr>Interview </vt:lpstr>
      <vt:lpstr>PowerPoint Presentation</vt:lpstr>
      <vt:lpstr>PowerPoint Presentation</vt:lpstr>
      <vt:lpstr>Most Popular Business Category</vt:lpstr>
      <vt:lpstr>Most Popular Restaurants Around U of Toronto</vt:lpstr>
      <vt:lpstr>PowerPoint Presentation</vt:lpstr>
      <vt:lpstr>Our Model: Gradient Boosting</vt:lpstr>
      <vt:lpstr>Model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Yelp Data:  Creating the Best For-Student Restaurant</dc:title>
  <cp:lastModifiedBy>Feng Ruonan</cp:lastModifiedBy>
  <cp:revision>2</cp:revision>
  <dcterms:modified xsi:type="dcterms:W3CDTF">2018-10-11T21:41:12Z</dcterms:modified>
</cp:coreProperties>
</file>